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-59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68D8-F327-4BE8-BBF3-53634C22E5A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73DF-1455-44E5-AAF7-7536BF664B6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0722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68D8-F327-4BE8-BBF3-53634C22E5A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73DF-1455-44E5-AAF7-7536BF664B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269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68D8-F327-4BE8-BBF3-53634C22E5A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73DF-1455-44E5-AAF7-7536BF664B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021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68D8-F327-4BE8-BBF3-53634C22E5A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73DF-1455-44E5-AAF7-7536BF664B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95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68D8-F327-4BE8-BBF3-53634C22E5A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73DF-1455-44E5-AAF7-7536BF664B6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694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68D8-F327-4BE8-BBF3-53634C22E5A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73DF-1455-44E5-AAF7-7536BF664B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621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68D8-F327-4BE8-BBF3-53634C22E5A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73DF-1455-44E5-AAF7-7536BF664B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37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68D8-F327-4BE8-BBF3-53634C22E5A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73DF-1455-44E5-AAF7-7536BF664B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200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68D8-F327-4BE8-BBF3-53634C22E5A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73DF-1455-44E5-AAF7-7536BF664B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191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16368D8-F327-4BE8-BBF3-53634C22E5A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4C473DF-1455-44E5-AAF7-7536BF664B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827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68D8-F327-4BE8-BBF3-53634C22E5A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73DF-1455-44E5-AAF7-7536BF664B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336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16368D8-F327-4BE8-BBF3-53634C22E5A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4C473DF-1455-44E5-AAF7-7536BF664B62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5077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0051" y="844731"/>
            <a:ext cx="10058400" cy="2487603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Методика выявления общеобразовательных организаций, имеющих низкие образовательные результаты обучающихся на основе комплексного анализа данных  об  образовательных организациях, в том  числе данных  о качестве образования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algn="ctr"/>
            <a:r>
              <a:rPr lang="ru-RU" dirty="0" smtClean="0">
                <a:latin typeface="+mn-lt"/>
              </a:rPr>
              <a:t>республиканский семинар-совещание </a:t>
            </a:r>
            <a:r>
              <a:rPr lang="ru-RU" dirty="0">
                <a:latin typeface="+mn-lt"/>
              </a:rPr>
              <a:t>«Основные этапы реализации мероприятия «Повышение качества образования в школах с низкими образовательными результатами и школах, функционирующих в неблагоприятных социальных условиях» в Кабардино-Балкарской Республике в 2021 году</a:t>
            </a:r>
            <a:r>
              <a:rPr lang="ru-RU" dirty="0" smtClean="0">
                <a:latin typeface="+mn-lt"/>
              </a:rPr>
              <a:t>» </a:t>
            </a:r>
            <a:br>
              <a:rPr lang="ru-RU" dirty="0" smtClean="0">
                <a:latin typeface="+mn-lt"/>
              </a:rPr>
            </a:br>
            <a:endParaRPr lang="ru-RU" dirty="0" smtClean="0">
              <a:latin typeface="+mn-lt"/>
            </a:endParaRPr>
          </a:p>
          <a:p>
            <a:pPr algn="ctr"/>
            <a:r>
              <a:rPr lang="ru-RU" dirty="0" smtClean="0">
                <a:latin typeface="+mn-lt"/>
              </a:rPr>
              <a:t>28 января 2021 года</a:t>
            </a:r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1805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5001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Направление </a:t>
            </a:r>
            <a:r>
              <a:rPr lang="ru-RU" sz="2400" dirty="0"/>
              <a:t>«Объективность оценки образовательных результатов в ОО»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Для анализа  используются </a:t>
            </a:r>
            <a:r>
              <a:rPr lang="ru-RU" sz="2800" b="1" dirty="0"/>
              <a:t>2 индекса:</a:t>
            </a:r>
          </a:p>
          <a:p>
            <a:r>
              <a:rPr lang="ru-RU" sz="2800" dirty="0"/>
              <a:t>Внешний индекс необъективности ОО характеризует количество оценочных процедур, в которых для данной ОО обнаружены признаки необъективности результатов.</a:t>
            </a:r>
          </a:p>
          <a:p>
            <a:r>
              <a:rPr lang="ru-RU" sz="2800" dirty="0"/>
              <a:t>Индекс </a:t>
            </a:r>
            <a:r>
              <a:rPr lang="ru-RU" sz="2800" dirty="0" smtClean="0"/>
              <a:t>не подтверждения </a:t>
            </a:r>
            <a:r>
              <a:rPr lang="ru-RU" sz="2800" dirty="0"/>
              <a:t>медалистов характеризует долю медалистов, которые получили результаты ЕГЭ существенно ниже, чем требуемые для подтверждения медали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1343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4130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Направление </a:t>
            </a:r>
            <a:r>
              <a:rPr lang="ru-RU" sz="3200" b="1" dirty="0"/>
              <a:t>«Объективность проведения оценочных процедур и олимпиад школьников</a:t>
            </a:r>
            <a:r>
              <a:rPr lang="ru-RU" sz="3200" b="1" dirty="0" smtClean="0"/>
              <a:t>»</a:t>
            </a:r>
            <a:endParaRPr lang="ru-RU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Используются </a:t>
            </a:r>
            <a:r>
              <a:rPr lang="ru-RU" sz="2800" dirty="0"/>
              <a:t>2 показателя</a:t>
            </a:r>
            <a:r>
              <a:rPr lang="ru-RU" sz="2800" dirty="0" smtClean="0"/>
              <a:t>:</a:t>
            </a:r>
          </a:p>
          <a:p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>Индекс </a:t>
            </a:r>
            <a:r>
              <a:rPr lang="ru-RU" sz="2800" dirty="0"/>
              <a:t>необъективности оценочной процедуры характеризует долю участников этой оценочной процедуры, находящихся в зоне риска за счет того, что в их ОО обнаружены признаки необъективности результатов.</a:t>
            </a:r>
          </a:p>
          <a:p>
            <a:r>
              <a:rPr lang="ru-RU" sz="2800" dirty="0"/>
              <a:t>Индекс необъективности олимпиады РСОШ характеризует долю участников каждой олимпиады, не подтвердивших свой результат в ЕГЭ.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44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1154" y="0"/>
            <a:ext cx="10058400" cy="5329163"/>
          </a:xfrm>
        </p:spPr>
        <p:txBody>
          <a:bodyPr>
            <a:noAutofit/>
          </a:bodyPr>
          <a:lstStyle/>
          <a:p>
            <a:r>
              <a:rPr lang="ru-RU" b="1" dirty="0" smtClean="0"/>
              <a:t>Направление </a:t>
            </a:r>
            <a:r>
              <a:rPr lang="ru-RU" b="1" dirty="0"/>
              <a:t>«Качество массового образования в разрезе учебных предметов» </a:t>
            </a:r>
            <a:r>
              <a:rPr lang="ru-RU" dirty="0"/>
              <a:t>используется 1 индекс:</a:t>
            </a:r>
          </a:p>
          <a:p>
            <a:r>
              <a:rPr lang="ru-RU" dirty="0"/>
              <a:t>Индекс массовых результатов по общеобразовательному предмету характеризует долю участников данной оценочной процедуры, которые достигли «средних» результатов.</a:t>
            </a:r>
          </a:p>
          <a:p>
            <a:r>
              <a:rPr lang="ru-RU" b="1" dirty="0" smtClean="0"/>
              <a:t>Направление </a:t>
            </a:r>
            <a:r>
              <a:rPr lang="ru-RU" b="1" dirty="0"/>
              <a:t>«Качество массового образования в разрезе оценочных процедур» </a:t>
            </a:r>
            <a:r>
              <a:rPr lang="ru-RU" dirty="0"/>
              <a:t>используется 1 индекс:</a:t>
            </a:r>
          </a:p>
          <a:p>
            <a:r>
              <a:rPr lang="ru-RU" dirty="0"/>
              <a:t>Индекс массовых результатов оценочной процедуры характеризует долю участников, показавших результаты не ниже «средних». Понятие «средних» результатов определяется на основе характеристик, представленных в спецификациях контрольных измерительных материалов каждой конкретной оценочной процедуры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Направление </a:t>
            </a:r>
            <a:r>
              <a:rPr lang="ru-RU" b="1" dirty="0"/>
              <a:t>«Достижение обязательного минимума базовой подготовки в разрезе учебных предметов»</a:t>
            </a:r>
            <a:r>
              <a:rPr lang="ru-RU" dirty="0"/>
              <a:t> используется 1 индекс:</a:t>
            </a:r>
          </a:p>
          <a:p>
            <a:pPr algn="just"/>
            <a:r>
              <a:rPr lang="ru-RU" dirty="0"/>
              <a:t>Индекс низких результатов по предмету характеризует долю участников данной оценочной процедуры, не преодолевших нижнюю границу баллов. В качестве нижней границы в каждом общеобразовательном предмете берется сумма баллов, которая отличается от установленного разработчиками нижнего порогового балла по этому предмету на небольшую сумму баллов в сторону увеличения. Такой подход позволяет выявить тех участников, которые, хотя и преодолели «официальную» минимальную границу, но имеют весьма низкие результаты, свидетельствующие о наличии проблем в подготовке таких участников.</a:t>
            </a:r>
          </a:p>
        </p:txBody>
      </p:sp>
    </p:spTree>
    <p:extLst>
      <p:ext uri="{BB962C8B-B14F-4D97-AF65-F5344CB8AC3E}">
        <p14:creationId xmlns:p14="http://schemas.microsoft.com/office/powerpoint/2010/main" val="371525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43543"/>
            <a:ext cx="10058400" cy="5668797"/>
          </a:xfrm>
        </p:spPr>
        <p:txBody>
          <a:bodyPr>
            <a:normAutofit/>
          </a:bodyPr>
          <a:lstStyle/>
          <a:p>
            <a:r>
              <a:rPr lang="ru-RU" b="1" dirty="0" smtClean="0"/>
              <a:t>Направление </a:t>
            </a:r>
            <a:r>
              <a:rPr lang="ru-RU" b="1" dirty="0"/>
              <a:t>«Достижение обязательного минимума базовой подготовки в разрезе оценочных процедур» </a:t>
            </a:r>
            <a:r>
              <a:rPr lang="ru-RU" dirty="0"/>
              <a:t>используется 1 индекс:</a:t>
            </a:r>
          </a:p>
          <a:p>
            <a:r>
              <a:rPr lang="ru-RU" dirty="0"/>
              <a:t>Индекс низких результатов оценочной процедуры характеризует долю участников данной оценочной процедуры (ВПР, ЕГЭ или ОГЭ) в данной параллели, результаты которых хотя бы по одному из предметов в этой процедуре, сдаваемому в массовых масштабах, ниже нижней границы баллов по этому предмету.</a:t>
            </a:r>
          </a:p>
          <a:p>
            <a:r>
              <a:rPr lang="ru-RU" b="1" dirty="0" smtClean="0"/>
              <a:t>Направление </a:t>
            </a:r>
            <a:r>
              <a:rPr lang="ru-RU" b="1" dirty="0"/>
              <a:t>«Развитие таланта в разрезе учебных предметов»</a:t>
            </a:r>
            <a:r>
              <a:rPr lang="ru-RU" dirty="0"/>
              <a:t> используется 1 индекс:</a:t>
            </a:r>
          </a:p>
          <a:p>
            <a:r>
              <a:rPr lang="ru-RU" dirty="0"/>
              <a:t>Индекс высоких результатов по учебному предмету характеризует долю участников данной оценочной процедуры по данному предмету в данной параллели, результаты которых не ниже границы достижения высокого уровня подготовки. Данная граница устанавливается на основе характеристик, приведенных в спецификации контрольных измерительных материалов.</a:t>
            </a:r>
          </a:p>
          <a:p>
            <a:r>
              <a:rPr lang="ru-RU" b="1" dirty="0" smtClean="0"/>
              <a:t>Направление </a:t>
            </a:r>
            <a:r>
              <a:rPr lang="ru-RU" b="1" dirty="0"/>
              <a:t>«Развитие таланта в разрезе оценочных процедур» </a:t>
            </a:r>
            <a:r>
              <a:rPr lang="ru-RU" dirty="0"/>
              <a:t>используется 1 индекс:</a:t>
            </a:r>
          </a:p>
          <a:p>
            <a:r>
              <a:rPr lang="ru-RU" dirty="0"/>
              <a:t>Индекс высоких результатов оценочной процедуры характеризует долю участников данной оценочной процедуры (ВПР, ЕГЭ или ОГЭ) в данной параллели, результаты которых хотя бы по одному из предметов не ниже границы достижения высокого уровня подготовки по этому предмету, от общего количества участников данной процедуры.</a:t>
            </a:r>
          </a:p>
        </p:txBody>
      </p:sp>
    </p:spTree>
    <p:extLst>
      <p:ext uri="{BB962C8B-B14F-4D97-AF65-F5344CB8AC3E}">
        <p14:creationId xmlns:p14="http://schemas.microsoft.com/office/powerpoint/2010/main" val="80437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1223" y="347860"/>
            <a:ext cx="11260183" cy="139385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3200" b="1" dirty="0"/>
              <a:t>Индекс подготовки к ЕГЭ</a:t>
            </a:r>
            <a:r>
              <a:rPr lang="ru-RU" sz="3200" dirty="0"/>
              <a:t> характеризует долю выпускников, показавших на трех экзаменах ЕГЭ уровень подготовки выше среднего. Конкретная сумма баллов, соответствующая такой характеристике, выбирается на основе экспертной оценки.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92777" y="2828836"/>
            <a:ext cx="98929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Математический алгоритм расчета каждого показателя, схемы и последовательности проведения комплексного анализа, форм предоставления результатов комплексного анализа представляет собой перечень сложных математических формул.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9894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14883"/>
          </a:xfrm>
        </p:spPr>
        <p:txBody>
          <a:bodyPr>
            <a:normAutofit/>
          </a:bodyPr>
          <a:lstStyle/>
          <a:p>
            <a:r>
              <a:rPr lang="ru-RU" dirty="0" smtClean="0"/>
              <a:t>Нормативно-правовая база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67027" y="1071999"/>
            <a:ext cx="7488653" cy="5003575"/>
          </a:xfrm>
        </p:spPr>
        <p:txBody>
          <a:bodyPr>
            <a:normAutofit/>
          </a:bodyPr>
          <a:lstStyle/>
          <a:p>
            <a:r>
              <a:rPr lang="ru-RU" dirty="0"/>
              <a:t>Методика </a:t>
            </a:r>
            <a:r>
              <a:rPr lang="ru-RU" dirty="0" smtClean="0"/>
              <a:t>утверждена приказом</a:t>
            </a:r>
            <a:r>
              <a:rPr lang="ru-RU" dirty="0"/>
              <a:t>	Федеральной	службы по надзору  в сфере образования  </a:t>
            </a:r>
            <a:r>
              <a:rPr lang="ru-RU" dirty="0" smtClean="0"/>
              <a:t>и науки от 20.08.2020 № 847</a:t>
            </a:r>
          </a:p>
          <a:p>
            <a:pPr algn="just"/>
            <a:r>
              <a:rPr lang="ru-RU" b="1" dirty="0"/>
              <a:t>Целью Методики</a:t>
            </a:r>
            <a:r>
              <a:rPr lang="ru-RU" dirty="0"/>
              <a:t>  выявления  общеобразовательных  организаций, имеющих  низкие образовательные   результаты   обучающихся   (далее  -  Методики),  является   составление списка школ с низкими </a:t>
            </a:r>
            <a:r>
              <a:rPr lang="ru-RU" dirty="0" smtClean="0"/>
              <a:t>образовательными.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4" y="1072000"/>
            <a:ext cx="3514820" cy="50035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627" y="3143460"/>
            <a:ext cx="3712982" cy="28284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33674" y="3328689"/>
            <a:ext cx="324282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В 2020 году по итогам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2019-2020 </a:t>
            </a:r>
            <a:r>
              <a:rPr lang="ru-RU" dirty="0"/>
              <a:t>года в список школ с низкими результатами обучения вошли 53 образовательные организации республики из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11 </a:t>
            </a:r>
            <a:r>
              <a:rPr lang="ru-RU" dirty="0"/>
              <a:t>муниципалитетов.</a:t>
            </a:r>
          </a:p>
        </p:txBody>
      </p:sp>
    </p:spTree>
    <p:extLst>
      <p:ext uri="{BB962C8B-B14F-4D97-AF65-F5344CB8AC3E}">
        <p14:creationId xmlns:p14="http://schemas.microsoft.com/office/powerpoint/2010/main" val="75495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8905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Этапы формирования списка рисковых школ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2355" y="1845734"/>
            <a:ext cx="10896472" cy="4023360"/>
          </a:xfrm>
        </p:spPr>
        <p:txBody>
          <a:bodyPr anchor="ctr"/>
          <a:lstStyle/>
          <a:p>
            <a:pPr algn="just"/>
            <a:r>
              <a:rPr lang="ru-RU" b="1" dirty="0" smtClean="0"/>
              <a:t>Этап 1.</a:t>
            </a:r>
            <a:r>
              <a:rPr lang="ru-RU" dirty="0"/>
              <a:t>	</a:t>
            </a:r>
            <a:r>
              <a:rPr lang="ru-RU" dirty="0" smtClean="0"/>
              <a:t>Формирование </a:t>
            </a:r>
            <a:r>
              <a:rPr lang="ru-RU" dirty="0"/>
              <a:t>начального списка рисковых школ посредством использования данных федеральных </a:t>
            </a:r>
            <a:r>
              <a:rPr lang="ru-RU" dirty="0" smtClean="0"/>
              <a:t>мониторинговых </a:t>
            </a:r>
            <a:r>
              <a:rPr lang="ru-RU" dirty="0"/>
              <a:t>процедур, реализуемых на разных уровнях образования для анализа качества освоения образовательными организациями программ общего </a:t>
            </a:r>
            <a:r>
              <a:rPr lang="ru-RU" dirty="0" smtClean="0"/>
              <a:t>образования: </a:t>
            </a:r>
            <a:r>
              <a:rPr lang="ru-RU" dirty="0"/>
              <a:t>Всероссийских проверочных работ (ВПР), Основного государственного экзамена (ОГЭ), Единого государственного экзамена (ЕГЭ).</a:t>
            </a:r>
          </a:p>
          <a:p>
            <a:pPr algn="just"/>
            <a:r>
              <a:rPr lang="ru-RU" b="1" dirty="0" smtClean="0"/>
              <a:t>Этап 2.</a:t>
            </a:r>
            <a:r>
              <a:rPr lang="ru-RU" dirty="0"/>
              <a:t>	</a:t>
            </a:r>
            <a:r>
              <a:rPr lang="ru-RU" dirty="0" smtClean="0"/>
              <a:t>Проведение  </a:t>
            </a:r>
            <a:r>
              <a:rPr lang="ru-RU" dirty="0"/>
              <a:t>комплексного  анализа  </a:t>
            </a:r>
            <a:r>
              <a:rPr lang="ru-RU" dirty="0" smtClean="0"/>
              <a:t>данных  </a:t>
            </a:r>
            <a:r>
              <a:rPr lang="ru-RU" dirty="0"/>
              <a:t>с  целью  группировки  рисковых школ со схожими  показателями , такими  как: доля слабо успевающих  обучающихся; тип школы   (</a:t>
            </a:r>
            <a:r>
              <a:rPr lang="ru-RU" dirty="0" smtClean="0"/>
              <a:t>городская/сельская</a:t>
            </a:r>
            <a:r>
              <a:rPr lang="ru-RU" dirty="0"/>
              <a:t>)   с   учетом   размера   населенного   пункта,   в   котором   она находится;   транспортная   доступность;   дефицит   кадров   и   базовой   инфраструктуры. Краткая характеристика выбранных для анализа факторов</a:t>
            </a:r>
          </a:p>
        </p:txBody>
      </p:sp>
    </p:spTree>
    <p:extLst>
      <p:ext uri="{BB962C8B-B14F-4D97-AF65-F5344CB8AC3E}">
        <p14:creationId xmlns:p14="http://schemas.microsoft.com/office/powerpoint/2010/main" val="405332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8240" y="243061"/>
            <a:ext cx="10058400" cy="1516070"/>
          </a:xfrm>
        </p:spPr>
        <p:txBody>
          <a:bodyPr>
            <a:noAutofit/>
          </a:bodyPr>
          <a:lstStyle/>
          <a:p>
            <a:r>
              <a:rPr lang="ru-RU" sz="3600" b="1" dirty="0"/>
              <a:t>Формирование начального списка рисковых школ</a:t>
            </a:r>
            <a:br>
              <a:rPr lang="ru-RU" sz="3600" b="1" dirty="0"/>
            </a:b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В начальный</a:t>
            </a:r>
            <a:r>
              <a:rPr lang="ru-RU" dirty="0"/>
              <a:t>	список	включаются	</a:t>
            </a:r>
            <a:r>
              <a:rPr lang="ru-RU" dirty="0" smtClean="0"/>
              <a:t>общеобразовательные</a:t>
            </a:r>
            <a:r>
              <a:rPr lang="ru-RU" dirty="0"/>
              <a:t>	организации	(00), удовлетворяющие  как минимум  одному из </a:t>
            </a:r>
            <a:r>
              <a:rPr lang="ru-RU" dirty="0" smtClean="0"/>
              <a:t>следующих  </a:t>
            </a:r>
            <a:r>
              <a:rPr lang="ru-RU" dirty="0"/>
              <a:t>критериев:</a:t>
            </a:r>
          </a:p>
          <a:p>
            <a:r>
              <a:rPr lang="ru-RU" dirty="0" smtClean="0"/>
              <a:t>1. ОО, </a:t>
            </a:r>
            <a:r>
              <a:rPr lang="ru-RU" dirty="0"/>
              <a:t>в которых не менее чем по двум оценочным процедурам в </a:t>
            </a:r>
            <a:r>
              <a:rPr lang="ru-RU" dirty="0" smtClean="0"/>
              <a:t>предыдущем </a:t>
            </a:r>
            <a:r>
              <a:rPr lang="ru-RU" dirty="0"/>
              <a:t>учебном году были зафиксированы низкие результаты .</a:t>
            </a:r>
          </a:p>
          <a:p>
            <a:r>
              <a:rPr lang="ru-RU" dirty="0" smtClean="0"/>
              <a:t>2. ОО, </a:t>
            </a:r>
            <a:r>
              <a:rPr lang="ru-RU" dirty="0"/>
              <a:t>в которых хотя бы по одной оценочной процедуре в каждом из двух предыдущих учебных годов были зафиксированы низкие результаты.</a:t>
            </a:r>
          </a:p>
          <a:p>
            <a:pPr algn="just"/>
            <a:r>
              <a:rPr lang="ru-RU" b="1" dirty="0">
                <a:solidFill>
                  <a:srgbClr val="FF0000"/>
                </a:solidFill>
              </a:rPr>
              <a:t>Под «низкими результатами » понимаются результаты оценочной процедуры, при которых не менее 30% от общего числа участников оценочной процедуры получили отметку «2» (ВПР) или не преодолели минимальный порог,  предусмотренный спецификацией  </a:t>
            </a:r>
            <a:r>
              <a:rPr lang="ru-RU" b="1" dirty="0" err="1">
                <a:solidFill>
                  <a:srgbClr val="FF0000"/>
                </a:solidFill>
              </a:rPr>
              <a:t>соответствуюшей</a:t>
            </a:r>
            <a:r>
              <a:rPr lang="ru-RU" b="1" dirty="0">
                <a:solidFill>
                  <a:srgbClr val="FF0000"/>
                </a:solidFill>
              </a:rPr>
              <a:t>  оценочной  процедуры  (ОГЭ, ЕГЭ).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285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702834" cy="1080643"/>
          </a:xfrm>
        </p:spPr>
        <p:txBody>
          <a:bodyPr>
            <a:normAutofit/>
          </a:bodyPr>
          <a:lstStyle/>
          <a:p>
            <a:r>
              <a:rPr lang="ru-RU" sz="3600" b="1" dirty="0"/>
              <a:t>Анализ </a:t>
            </a:r>
            <a:r>
              <a:rPr lang="ru-RU" sz="3600" b="1" dirty="0" smtClean="0"/>
              <a:t>результатов оценочных процедур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•	ВПР по математике (5 класс);</a:t>
            </a:r>
          </a:p>
          <a:p>
            <a:r>
              <a:rPr lang="ru-RU" dirty="0"/>
              <a:t>•	ВПР по математике (6 класс);</a:t>
            </a:r>
          </a:p>
          <a:p>
            <a:r>
              <a:rPr lang="ru-RU" dirty="0"/>
              <a:t>•	ВПР по русскому языку (5 класс);</a:t>
            </a:r>
          </a:p>
          <a:p>
            <a:r>
              <a:rPr lang="ru-RU" dirty="0"/>
              <a:t>•	ВПР по русскому языку (6 класс);</a:t>
            </a:r>
          </a:p>
          <a:p>
            <a:r>
              <a:rPr lang="ru-RU" dirty="0"/>
              <a:t>•	ОГЭ по математике;</a:t>
            </a:r>
          </a:p>
          <a:p>
            <a:r>
              <a:rPr lang="ru-RU" dirty="0"/>
              <a:t>•	</a:t>
            </a:r>
            <a:r>
              <a:rPr lang="ru-RU" dirty="0" smtClean="0"/>
              <a:t>ОГЭ </a:t>
            </a:r>
            <a:r>
              <a:rPr lang="ru-RU" dirty="0"/>
              <a:t>по русскому языку;</a:t>
            </a:r>
          </a:p>
          <a:p>
            <a:r>
              <a:rPr lang="ru-RU" dirty="0"/>
              <a:t>•	ЕГЭ по математике (базовой);</a:t>
            </a:r>
          </a:p>
          <a:p>
            <a:r>
              <a:rPr lang="ru-RU" dirty="0"/>
              <a:t>•	ЕГЭ по математике (профильной);</a:t>
            </a:r>
          </a:p>
          <a:p>
            <a:r>
              <a:rPr lang="ru-RU" dirty="0"/>
              <a:t>•	ЕГЭ по русскому языку.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515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23888"/>
          </a:xfrm>
        </p:spPr>
        <p:txBody>
          <a:bodyPr>
            <a:normAutofit/>
          </a:bodyPr>
          <a:lstStyle/>
          <a:p>
            <a:r>
              <a:rPr lang="ru-RU" sz="3200" b="1" dirty="0"/>
              <a:t>Проведение комплексного анализа данных рисковых школ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Комплексный  анализ контекстных  данных  рисковых  школ состоит из трех этапов.</a:t>
            </a:r>
          </a:p>
          <a:p>
            <a:pPr algn="just"/>
            <a:r>
              <a:rPr lang="ru-RU" dirty="0" smtClean="0"/>
              <a:t>1) Определение </a:t>
            </a:r>
            <a:r>
              <a:rPr lang="ru-RU" dirty="0"/>
              <a:t>«образовательного потенциала субъекта РФ»: кластеризация регионов по результатам оценочных процедур: ВПР, ОГЭ и ЕГЭ, прошедших за два предыдущих учебных года. По итогам кластерного анализа выделяются три кластера: с высоким, средним и низким потенциалом.</a:t>
            </a:r>
          </a:p>
          <a:p>
            <a:pPr algn="just"/>
            <a:r>
              <a:rPr lang="ru-RU" dirty="0" smtClean="0"/>
              <a:t>2) Определение </a:t>
            </a:r>
            <a:r>
              <a:rPr lang="ru-RU" dirty="0"/>
              <a:t>степени </a:t>
            </a:r>
            <a:r>
              <a:rPr lang="ru-RU" dirty="0" smtClean="0"/>
              <a:t>не освоения </a:t>
            </a:r>
            <a:r>
              <a:rPr lang="ru-RU" dirty="0"/>
              <a:t>школами региона образовательных программ: кластеризация школ из начального списка по степени неуспеваемости. Выделение кластеров осуществляется по итогам кластерного анализа. Могут </a:t>
            </a:r>
            <a:r>
              <a:rPr lang="ru-RU" dirty="0" smtClean="0"/>
              <a:t>быть </a:t>
            </a:r>
            <a:r>
              <a:rPr lang="ru-RU" dirty="0"/>
              <a:t>выделены три категории школ: сильно, умеренно и базово неуспевающие.</a:t>
            </a:r>
          </a:p>
          <a:p>
            <a:pPr algn="just"/>
            <a:r>
              <a:rPr lang="ru-RU" dirty="0" smtClean="0"/>
              <a:t>3) Исследование</a:t>
            </a:r>
            <a:r>
              <a:rPr lang="ru-RU" dirty="0"/>
              <a:t>	контекстных	данных	с	целью	группирования	</a:t>
            </a:r>
            <a:r>
              <a:rPr lang="ru-RU" dirty="0" smtClean="0"/>
              <a:t>школ по </a:t>
            </a:r>
            <a:r>
              <a:rPr lang="ru-RU" dirty="0"/>
              <a:t>контекстным факторам, обуславливающим низкие результаты.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020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23591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ФАКТОРЫ РИСКА ДЛЯ ПРОВЕДЕНИЯ КОМПЛЕКСНОГО АНАЛИЗА 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  <a:p>
            <a:r>
              <a:rPr lang="ru-RU" dirty="0"/>
              <a:t>-	</a:t>
            </a:r>
            <a:r>
              <a:rPr lang="ru-RU" sz="2400" dirty="0"/>
              <a:t>территориальная прилежность школы (городская/сельская ) с учетом размера населенного пункта;</a:t>
            </a:r>
          </a:p>
          <a:p>
            <a:r>
              <a:rPr lang="ru-RU" sz="2400" dirty="0"/>
              <a:t>-	транспортная	доступность:	удаленность	от	региональных	центров концентрации культуры и позитивного опыта.:</a:t>
            </a:r>
          </a:p>
          <a:p>
            <a:r>
              <a:rPr lang="ru-RU" sz="2400" dirty="0"/>
              <a:t>-	дефицит педагогических кадров:</a:t>
            </a:r>
          </a:p>
          <a:p>
            <a:r>
              <a:rPr lang="ru-RU" sz="2400" dirty="0"/>
              <a:t>-	дефицит базовой инфраструктуры : устойчивого доступа в интернет </a:t>
            </a:r>
            <a:r>
              <a:rPr lang="ru-RU" sz="2400" dirty="0" smtClean="0"/>
              <a:t>и достаточного </a:t>
            </a:r>
            <a:r>
              <a:rPr lang="ru-RU" sz="2400" dirty="0"/>
              <a:t>количества компьютерной техники.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103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090990"/>
              </p:ext>
            </p:extLst>
          </p:nvPr>
        </p:nvGraphicFramePr>
        <p:xfrm>
          <a:off x="984069" y="60959"/>
          <a:ext cx="10058400" cy="6278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269"/>
                <a:gridCol w="2542902"/>
                <a:gridCol w="2838995"/>
                <a:gridCol w="3997234"/>
              </a:tblGrid>
              <a:tr h="8542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Группа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Тип населенного пункта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Кластеры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 освоения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образовательной программы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Дефициты</a:t>
                      </a:r>
                    </a:p>
                  </a:txBody>
                  <a:tcPr marL="9525" marR="9525" marT="9525" marB="0" anchor="b"/>
                </a:tc>
              </a:tr>
              <a:tr h="345956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Город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Сильно неуспевающие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Преобладающие кадровые дефициты</a:t>
                      </a:r>
                    </a:p>
                  </a:txBody>
                  <a:tcPr marL="9525" marR="9525" marT="9525" marB="0" anchor="b"/>
                </a:tc>
              </a:tr>
              <a:tr h="548947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Город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Сильно неуспевающие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Преобладающие инфраструктурные дефициты</a:t>
                      </a:r>
                    </a:p>
                  </a:txBody>
                  <a:tcPr marL="9525" marR="9525" marT="9525" marB="0" anchor="b"/>
                </a:tc>
              </a:tr>
              <a:tr h="345956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Город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Умеренно неуспевающие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Преобладающие кадровые дефициты</a:t>
                      </a:r>
                    </a:p>
                  </a:txBody>
                  <a:tcPr marL="9525" marR="9525" marT="9525" marB="0" anchor="b"/>
                </a:tc>
              </a:tr>
              <a:tr h="548947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Город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Умеренно неуспевающие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Преобладающие инфраструктурные дефициты</a:t>
                      </a:r>
                    </a:p>
                  </a:txBody>
                  <a:tcPr marL="9525" marR="9525" marT="9525" marB="0" anchor="b"/>
                </a:tc>
              </a:tr>
              <a:tr h="345956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Город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Базово неуспевающие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Преобладающие кадровые дефициты</a:t>
                      </a:r>
                    </a:p>
                  </a:txBody>
                  <a:tcPr marL="9525" marR="9525" marT="9525" marB="0" anchor="b"/>
                </a:tc>
              </a:tr>
              <a:tr h="548947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Город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Базово неуспевающие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Преобладающие инфраструктурные дефициты</a:t>
                      </a:r>
                    </a:p>
                  </a:txBody>
                  <a:tcPr marL="9525" marR="9525" marT="9525" marB="0" anchor="b"/>
                </a:tc>
              </a:tr>
              <a:tr h="345956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Сельская местность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Сильно неуспевающие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Преобладающие кадровые дефициты</a:t>
                      </a:r>
                    </a:p>
                  </a:txBody>
                  <a:tcPr marL="9525" marR="9525" marT="9525" marB="0" anchor="b"/>
                </a:tc>
              </a:tr>
              <a:tr h="548947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Сельская местность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Сильно неуспевающие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Преобладающие инфраструктурные дефициты</a:t>
                      </a:r>
                    </a:p>
                  </a:txBody>
                  <a:tcPr marL="9525" marR="9525" marT="9525" marB="0" anchor="b"/>
                </a:tc>
              </a:tr>
              <a:tr h="345956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Сельская местность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Умеренно неуспевающие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Преобладающие кадровые дефициты</a:t>
                      </a:r>
                    </a:p>
                  </a:txBody>
                  <a:tcPr marL="9525" marR="9525" marT="9525" marB="0" anchor="b"/>
                </a:tc>
              </a:tr>
              <a:tr h="548947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Сельская местность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Умеренно неуспевающие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Преобладающие инфраструктурные дефициты</a:t>
                      </a:r>
                    </a:p>
                  </a:txBody>
                  <a:tcPr marL="9525" marR="9525" marT="9525" marB="0" anchor="b"/>
                </a:tc>
              </a:tr>
              <a:tr h="345956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Сельская местность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Базово неуспевающие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Преобладающие кадровые дефициты</a:t>
                      </a:r>
                    </a:p>
                  </a:txBody>
                  <a:tcPr marL="9525" marR="9525" marT="9525" marB="0" anchor="b"/>
                </a:tc>
              </a:tr>
              <a:tr h="548947"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Сельская местность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Базово неуспевающие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Преобладающие инфраструктурные дефициты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661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4697" y="1863152"/>
            <a:ext cx="10058400" cy="4023360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Методология проведения комплексного анализа результатов процедур оценки качества образования и государственных итоговых аттестаций</a:t>
            </a:r>
          </a:p>
        </p:txBody>
      </p:sp>
    </p:spTree>
    <p:extLst>
      <p:ext uri="{BB962C8B-B14F-4D97-AF65-F5344CB8AC3E}">
        <p14:creationId xmlns:p14="http://schemas.microsoft.com/office/powerpoint/2010/main" val="293390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214</TotalTime>
  <Words>806</Words>
  <Application>Microsoft Office PowerPoint</Application>
  <PresentationFormat>Произвольный</PresentationFormat>
  <Paragraphs>115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Ретро</vt:lpstr>
      <vt:lpstr>Методика выявления общеобразовательных организаций, имеющих низкие образовательные результаты обучающихся на основе комплексного анализа данных  об  образовательных организациях, в том  числе данных  о качестве образования</vt:lpstr>
      <vt:lpstr>Нормативно-правовая база</vt:lpstr>
      <vt:lpstr>Этапы формирования списка рисковых школ</vt:lpstr>
      <vt:lpstr>Формирование начального списка рисковых школ </vt:lpstr>
      <vt:lpstr>Анализ результатов оценочных процедур</vt:lpstr>
      <vt:lpstr>Проведение комплексного анализа данных рисковых школ</vt:lpstr>
      <vt:lpstr>ФАКТОРЫ РИСКА ДЛЯ ПРОВЕДЕНИЯ КОМПЛЕКСНОГО АНАЛИЗА </vt:lpstr>
      <vt:lpstr>Презентация PowerPoint</vt:lpstr>
      <vt:lpstr>Презентация PowerPoint</vt:lpstr>
      <vt:lpstr>Направление «Объективность оценки образовательных результатов в ОО»</vt:lpstr>
      <vt:lpstr>Направление «Объективность проведения оценочных процедур и олимпиад школьников»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Мадина</cp:lastModifiedBy>
  <cp:revision>14</cp:revision>
  <cp:lastPrinted>2021-01-28T09:36:26Z</cp:lastPrinted>
  <dcterms:created xsi:type="dcterms:W3CDTF">2021-01-28T05:32:28Z</dcterms:created>
  <dcterms:modified xsi:type="dcterms:W3CDTF">2021-02-24T07:53:46Z</dcterms:modified>
</cp:coreProperties>
</file>